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0" r:id="rId2"/>
    <p:sldId id="339" r:id="rId3"/>
    <p:sldId id="332" r:id="rId4"/>
    <p:sldId id="340" r:id="rId5"/>
    <p:sldId id="337" r:id="rId6"/>
    <p:sldId id="341" r:id="rId7"/>
    <p:sldId id="343" r:id="rId8"/>
    <p:sldId id="344" r:id="rId9"/>
    <p:sldId id="342" r:id="rId10"/>
    <p:sldId id="338" r:id="rId11"/>
    <p:sldId id="331" r:id="rId12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E5441A-5D84-604D-9D70-47D785A5CE49}" v="9" dt="2025-10-20T06:05:06.0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50" autoAdjust="0"/>
    <p:restoredTop sz="94660"/>
  </p:normalViewPr>
  <p:slideViewPr>
    <p:cSldViewPr snapToGrid="0">
      <p:cViewPr>
        <p:scale>
          <a:sx n="130" d="100"/>
          <a:sy n="130" d="100"/>
        </p:scale>
        <p:origin x="-480" y="-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40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14169DD2-7F2E-44C4-83E8-46787C8032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EA1CCAF4-97CC-4932-AA9E-8A37368126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CEE27D-4AD5-475A-8196-8F3D9A6BC405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B11B65C-4D15-4DCE-804E-48906A0CE20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C1BFB34-A007-4AF0-95DE-A76E36D55DB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E5D28B-5EF1-42A5-8937-515B035401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05310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7DDBF-C0B6-4824-87B3-C270233DE0A2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41975-4FB8-4D8B-A23C-25765E3B75A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1934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10.jpg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3095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3942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0658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oncový slide C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>
            <a:extLst>
              <a:ext uri="{FF2B5EF4-FFF2-40B4-BE49-F238E27FC236}">
                <a16:creationId xmlns:a16="http://schemas.microsoft.com/office/drawing/2014/main" id="{22E9DA72-0A29-490A-BE9F-D8EE47C30B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2"/>
            <a:ext cx="12192724" cy="6859092"/>
          </a:xfrm>
          <a:prstGeom prst="rect">
            <a:avLst/>
          </a:prstGeom>
        </p:spPr>
      </p:pic>
      <p:sp>
        <p:nvSpPr>
          <p:cNvPr id="14" name="Obdélník 13">
            <a:extLst>
              <a:ext uri="{FF2B5EF4-FFF2-40B4-BE49-F238E27FC236}">
                <a16:creationId xmlns:a16="http://schemas.microsoft.com/office/drawing/2014/main" id="{9696E610-A362-4110-A6B8-5A2FD2DCF13E}"/>
              </a:ext>
            </a:extLst>
          </p:cNvPr>
          <p:cNvSpPr/>
          <p:nvPr userDrawn="1"/>
        </p:nvSpPr>
        <p:spPr>
          <a:xfrm>
            <a:off x="5091830" y="0"/>
            <a:ext cx="100417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BBCA8F1C-497E-43ED-9D5A-07FF5CE3A1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519" y="854382"/>
            <a:ext cx="4637550" cy="4281868"/>
          </a:xfrm>
          <a:prstGeom prst="rect">
            <a:avLst/>
          </a:prstGeom>
        </p:spPr>
      </p:pic>
      <p:sp>
        <p:nvSpPr>
          <p:cNvPr id="9" name="TextovéPole 8">
            <a:extLst>
              <a:ext uri="{FF2B5EF4-FFF2-40B4-BE49-F238E27FC236}">
                <a16:creationId xmlns:a16="http://schemas.microsoft.com/office/drawing/2014/main" id="{CF557D43-AD35-4882-B170-2083740BE1BE}"/>
              </a:ext>
            </a:extLst>
          </p:cNvPr>
          <p:cNvSpPr txBox="1"/>
          <p:nvPr userDrawn="1"/>
        </p:nvSpPr>
        <p:spPr>
          <a:xfrm>
            <a:off x="2121826" y="311072"/>
            <a:ext cx="7573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</a:rPr>
              <a:t>Klinika adiktologie 1. lékařská fakulta a Všeobecná fakultní nemocnice v Praze</a:t>
            </a:r>
          </a:p>
        </p:txBody>
      </p:sp>
      <p:sp>
        <p:nvSpPr>
          <p:cNvPr id="10" name="Zástupný symbol pro text 1">
            <a:extLst>
              <a:ext uri="{FF2B5EF4-FFF2-40B4-BE49-F238E27FC236}">
                <a16:creationId xmlns:a16="http://schemas.microsoft.com/office/drawing/2014/main" id="{99BE67DC-0EE0-4753-B56F-2422FC10720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93520" y="5344727"/>
            <a:ext cx="4637550" cy="41504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ctr">
              <a:buNone/>
              <a:defRPr/>
            </a:lvl1pPr>
          </a:lstStyle>
          <a:p>
            <a:r>
              <a:rPr lang="cs-CZ" dirty="0"/>
              <a:t>Děkuji.</a:t>
            </a:r>
          </a:p>
        </p:txBody>
      </p:sp>
      <p:pic>
        <p:nvPicPr>
          <p:cNvPr id="22" name="Obrázek 21">
            <a:extLst>
              <a:ext uri="{FF2B5EF4-FFF2-40B4-BE49-F238E27FC236}">
                <a16:creationId xmlns:a16="http://schemas.microsoft.com/office/drawing/2014/main" id="{934C534A-F742-4D5E-8DD2-5DAA9D75C69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05" y="6321276"/>
            <a:ext cx="1534260" cy="320397"/>
          </a:xfrm>
          <a:prstGeom prst="rect">
            <a:avLst/>
          </a:prstGeom>
        </p:spPr>
      </p:pic>
      <p:pic>
        <p:nvPicPr>
          <p:cNvPr id="23" name="Obrázek 22">
            <a:extLst>
              <a:ext uri="{FF2B5EF4-FFF2-40B4-BE49-F238E27FC236}">
                <a16:creationId xmlns:a16="http://schemas.microsoft.com/office/drawing/2014/main" id="{66714CAC-A315-442C-BB9A-0FBDC2B8CEC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25" y="6277776"/>
            <a:ext cx="1112661" cy="406622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C9C55E0C-6AED-4748-AE8A-78DA5354290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279" y="6307328"/>
            <a:ext cx="1098262" cy="377070"/>
          </a:xfrm>
          <a:prstGeom prst="rect">
            <a:avLst/>
          </a:prstGeom>
        </p:spPr>
      </p:pic>
      <p:sp>
        <p:nvSpPr>
          <p:cNvPr id="12" name="Zástupný symbol pro text 1">
            <a:extLst>
              <a:ext uri="{FF2B5EF4-FFF2-40B4-BE49-F238E27FC236}">
                <a16:creationId xmlns:a16="http://schemas.microsoft.com/office/drawing/2014/main" id="{1629917F-D497-417A-BB91-EAA4A3F808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3519" y="5804949"/>
            <a:ext cx="4637550" cy="4150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1800" i="1">
                <a:solidFill>
                  <a:srgbClr val="FF0000"/>
                </a:solidFill>
              </a:defRPr>
            </a:lvl1pPr>
          </a:lstStyle>
          <a:p>
            <a:r>
              <a:rPr lang="cs-CZ" dirty="0"/>
              <a:t>Kontakt na autora prezentace</a:t>
            </a:r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F9A8E3E6-BAB4-4804-A01C-3AE26231DC7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129" y="6277777"/>
            <a:ext cx="506436" cy="494504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6F15A615-89AC-4F4E-ADAA-F60FFC15777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25" y="6307328"/>
            <a:ext cx="814228" cy="406622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369754E6-CD6B-4624-B9EA-CFECA1028463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238" y="6311311"/>
            <a:ext cx="1355971" cy="39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4084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Úvodní slide CZ" userDrawn="1">
  <p:cSld name="1_Úvodní slide CZ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5"/>
          <p:cNvPicPr preferRelativeResize="0"/>
          <p:nvPr/>
        </p:nvPicPr>
        <p:blipFill rotWithShape="1">
          <a:blip r:embed="rId2">
            <a:alphaModFix amt="50000"/>
          </a:blip>
          <a:srcRect/>
          <a:stretch/>
        </p:blipFill>
        <p:spPr>
          <a:xfrm>
            <a:off x="268" y="-1092"/>
            <a:ext cx="12192724" cy="685909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5"/>
          <p:cNvSpPr/>
          <p:nvPr/>
        </p:nvSpPr>
        <p:spPr>
          <a:xfrm>
            <a:off x="5091830" y="0"/>
            <a:ext cx="1004170" cy="68580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5"/>
          <p:cNvSpPr txBox="1">
            <a:spLocks noGrp="1"/>
          </p:cNvSpPr>
          <p:nvPr>
            <p:ph type="body" idx="1"/>
          </p:nvPr>
        </p:nvSpPr>
        <p:spPr>
          <a:xfrm>
            <a:off x="653562" y="2409845"/>
            <a:ext cx="6874580" cy="1758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pic>
        <p:nvPicPr>
          <p:cNvPr id="15" name="Google Shape;15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66705" y="6321276"/>
            <a:ext cx="1534260" cy="320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4925" y="6277776"/>
            <a:ext cx="1112661" cy="406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15279" y="6307328"/>
            <a:ext cx="1098262" cy="37707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5"/>
          <p:cNvSpPr txBox="1">
            <a:spLocks noGrp="1"/>
          </p:cNvSpPr>
          <p:nvPr>
            <p:ph type="body" idx="2"/>
          </p:nvPr>
        </p:nvSpPr>
        <p:spPr>
          <a:xfrm>
            <a:off x="653562" y="1466922"/>
            <a:ext cx="6874580" cy="706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 cap="small"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49CE2D8A-C35F-4893-A77D-C9BA5288E383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25" y="6307328"/>
            <a:ext cx="814228" cy="406622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42ECF24C-A47C-4ADE-A087-8C3F20AA278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129" y="6277777"/>
            <a:ext cx="506436" cy="494504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154AFDE9-96C8-4C67-B839-359B4648EBB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238" y="6311311"/>
            <a:ext cx="1355971" cy="39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24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9992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222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2309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8632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3526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1465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1842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161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B6083-620D-49E8-A504-B8E851D5DA70}" type="datetimeFigureOut">
              <a:rPr lang="cs-CZ" smtClean="0"/>
              <a:t>20.10.2025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187C3C-BF4B-4B75-BB7D-08863223570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022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873956EB-8628-4379-A313-693ED6DCC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3562" y="3429000"/>
            <a:ext cx="6874580" cy="1758118"/>
          </a:xfrm>
        </p:spPr>
        <p:txBody>
          <a:bodyPr/>
          <a:lstStyle/>
          <a:p>
            <a:r>
              <a:rPr lang="cs-CZ" dirty="0"/>
              <a:t>Jaroslav Šejvl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D5AFBAE-B04C-46A6-A066-D3506BD5A745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53562" y="2570983"/>
            <a:ext cx="6874580" cy="706344"/>
          </a:xfrm>
        </p:spPr>
        <p:txBody>
          <a:bodyPr/>
          <a:lstStyle/>
          <a:p>
            <a:r>
              <a:rPr lang="cs-CZ" dirty="0"/>
              <a:t>Prevence a legislativa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5F018F4-1CC0-4FB4-91CB-913F571E0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875" y="433844"/>
            <a:ext cx="3742471" cy="2066156"/>
          </a:xfrm>
          <a:prstGeom prst="rect">
            <a:avLst/>
          </a:prstGeom>
        </p:spPr>
      </p:pic>
      <p:sp>
        <p:nvSpPr>
          <p:cNvPr id="5" name="Zástupný text 3">
            <a:extLst>
              <a:ext uri="{FF2B5EF4-FFF2-40B4-BE49-F238E27FC236}">
                <a16:creationId xmlns:a16="http://schemas.microsoft.com/office/drawing/2014/main" id="{9EDD40F5-6180-44D8-AD10-8A802208B7C1}"/>
              </a:ext>
            </a:extLst>
          </p:cNvPr>
          <p:cNvSpPr txBox="1">
            <a:spLocks/>
          </p:cNvSpPr>
          <p:nvPr/>
        </p:nvSpPr>
        <p:spPr>
          <a:xfrm>
            <a:off x="9575393" y="5842943"/>
            <a:ext cx="1871540" cy="5812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23. 10. 2025, Trutnov</a:t>
            </a:r>
          </a:p>
          <a:p>
            <a:pPr marL="0" indent="0">
              <a:buNone/>
            </a:pPr>
            <a:r>
              <a:rPr lang="cs-CZ" sz="1200" dirty="0">
                <a:latin typeface="Arial" panose="020B0604020202020204" pitchFamily="34" charset="0"/>
                <a:cs typeface="Arial" panose="020B0604020202020204" pitchFamily="34" charset="0"/>
              </a:rPr>
              <a:t>Bez konfliktu zájmu</a:t>
            </a:r>
          </a:p>
        </p:txBody>
      </p:sp>
    </p:spTree>
    <p:extLst>
      <p:ext uri="{BB962C8B-B14F-4D97-AF65-F5344CB8AC3E}">
        <p14:creationId xmlns:p14="http://schemas.microsoft.com/office/powerpoint/2010/main" val="3035132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B4FA3484-2CCD-407F-8952-C1588E5C7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92719" y="1174199"/>
            <a:ext cx="6874580" cy="1758118"/>
          </a:xfrm>
        </p:spPr>
        <p:txBody>
          <a:bodyPr/>
          <a:lstStyle/>
          <a:p>
            <a:pPr algn="ctr"/>
            <a:r>
              <a:rPr lang="cs-CZ" dirty="0"/>
              <a:t>Vzdělávací příspěvky</a:t>
            </a:r>
          </a:p>
          <a:p>
            <a:pPr lvl="0" algn="ctr"/>
            <a:r>
              <a:rPr lang="cs-CZ" dirty="0"/>
              <a:t>Aktuální informace o novinkách na webu</a:t>
            </a:r>
          </a:p>
          <a:p>
            <a:pPr lvl="0" algn="ctr"/>
            <a:r>
              <a:rPr lang="cs-CZ" dirty="0"/>
              <a:t>Pozvánky na webináře a další zajímavé akce</a:t>
            </a:r>
          </a:p>
          <a:p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42A1196-7375-4A65-8B75-7B320588A4B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484229" y="467855"/>
            <a:ext cx="6874580" cy="706344"/>
          </a:xfrm>
        </p:spPr>
        <p:txBody>
          <a:bodyPr/>
          <a:lstStyle/>
          <a:p>
            <a:r>
              <a:rPr lang="cs-CZ" dirty="0"/>
              <a:t>Sociální sítě @iprev.cz</a:t>
            </a:r>
          </a:p>
        </p:txBody>
      </p:sp>
      <p:pic>
        <p:nvPicPr>
          <p:cNvPr id="6" name="Google Shape;679;g337927ba2b2_0_23">
            <a:extLst>
              <a:ext uri="{FF2B5EF4-FFF2-40B4-BE49-F238E27FC236}">
                <a16:creationId xmlns:a16="http://schemas.microsoft.com/office/drawing/2014/main" id="{FCD2174A-372B-42B2-A98C-EC948F706EA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35580" y="3462000"/>
            <a:ext cx="2649800" cy="264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682;g337927ba2b2_0_23">
            <a:extLst>
              <a:ext uri="{FF2B5EF4-FFF2-40B4-BE49-F238E27FC236}">
                <a16:creationId xmlns:a16="http://schemas.microsoft.com/office/drawing/2014/main" id="{07270DC2-E3E9-4EFF-B72A-B5BB6493E58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67751" y="3462009"/>
            <a:ext cx="2649800" cy="2649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80;g337927ba2b2_0_23">
            <a:extLst>
              <a:ext uri="{FF2B5EF4-FFF2-40B4-BE49-F238E27FC236}">
                <a16:creationId xmlns:a16="http://schemas.microsoft.com/office/drawing/2014/main" id="{AF004573-E48A-4311-BE61-80054A12FB2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32588" y="2442393"/>
            <a:ext cx="1055750" cy="1047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81;g337927ba2b2_0_23">
            <a:extLst>
              <a:ext uri="{FF2B5EF4-FFF2-40B4-BE49-F238E27FC236}">
                <a16:creationId xmlns:a16="http://schemas.microsoft.com/office/drawing/2014/main" id="{84CCEDFB-3889-4865-8BEB-4DA9C676338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06188" y="2470300"/>
            <a:ext cx="991724" cy="991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5664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EB31DD08-B718-46CD-BFA2-090A0AA283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Děkuji.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1D0A323-049B-4D8D-BABC-61B1602A00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cs-CZ" dirty="0"/>
              <a:t>jaroslav.sejvl@lf1.cuni.cz</a:t>
            </a:r>
          </a:p>
        </p:txBody>
      </p:sp>
    </p:spTree>
    <p:extLst>
      <p:ext uri="{BB962C8B-B14F-4D97-AF65-F5344CB8AC3E}">
        <p14:creationId xmlns:p14="http://schemas.microsoft.com/office/powerpoint/2010/main" val="3581273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3982EE8F-1840-4377-B7C2-891644EF54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3562" y="2409844"/>
            <a:ext cx="7962900" cy="2842093"/>
          </a:xfrm>
        </p:spPr>
        <p:txBody>
          <a:bodyPr/>
          <a:lstStyle/>
          <a:p>
            <a:pPr marL="11113" indent="0"/>
            <a:r>
              <a:rPr lang="cs-CZ" dirty="0"/>
              <a:t>Prevence rizikového chování jsou souhrn opatření a aktivit směřujících ke snížení výskytu a následků chování, které ohrožuje (život) / zdraví, vývoj nebo bezpečí jedince a společnosti. </a:t>
            </a:r>
          </a:p>
          <a:p>
            <a:pPr marL="11113" indent="0"/>
            <a:r>
              <a:rPr lang="cs-CZ" dirty="0"/>
              <a:t>Cílem je zabránit vzniku těchto problémů, oddálit jejich nástup, omezit jejich závažnost a podpořit zdravé chování a dovednosti.</a:t>
            </a:r>
          </a:p>
          <a:p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2191EBE-4098-4FA6-A59B-3B5F6B43893B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cs-CZ" dirty="0"/>
              <a:t>Prevence</a:t>
            </a:r>
          </a:p>
        </p:txBody>
      </p:sp>
    </p:spTree>
    <p:extLst>
      <p:ext uri="{BB962C8B-B14F-4D97-AF65-F5344CB8AC3E}">
        <p14:creationId xmlns:p14="http://schemas.microsoft.com/office/powerpoint/2010/main" val="477911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B4FA3484-2CCD-407F-8952-C1588E5C7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3562" y="2409845"/>
            <a:ext cx="6874580" cy="2384893"/>
          </a:xfrm>
        </p:spPr>
        <p:txBody>
          <a:bodyPr>
            <a:normAutofit/>
          </a:bodyPr>
          <a:lstStyle/>
          <a:p>
            <a:pPr marL="11113" indent="0"/>
            <a:r>
              <a:rPr lang="cs-CZ" dirty="0"/>
              <a:t>Specifická prevence rizikového chování jsou cílené intervence zaměřené přímo na určité typy nežádoucích nebo rizikových chování (např. užívání návykových látek, rizikové sexuální chování, sebepoškozování, šikana). </a:t>
            </a:r>
          </a:p>
          <a:p>
            <a:pPr marL="11113" indent="0"/>
            <a:r>
              <a:rPr lang="cs-CZ" dirty="0"/>
              <a:t>Na rozdíl od nespecifické prevence (která posiluje obecnou odolnost a zdravý životní styl) působí specifická prevence selektivně — buď proti konkrétnímu riziku, nebo na konkrétní skupinu/ jedince s vyšším rizikem či s ranými příznaky problému.</a:t>
            </a:r>
          </a:p>
          <a:p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42A1196-7375-4A65-8B75-7B320588A4B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cs-CZ" dirty="0"/>
              <a:t>Specifická prevence</a:t>
            </a:r>
          </a:p>
        </p:txBody>
      </p:sp>
    </p:spTree>
    <p:extLst>
      <p:ext uri="{BB962C8B-B14F-4D97-AF65-F5344CB8AC3E}">
        <p14:creationId xmlns:p14="http://schemas.microsoft.com/office/powerpoint/2010/main" val="3468419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D1B65B9D-2C19-40CD-AD20-07769B423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3562" y="2409844"/>
            <a:ext cx="6874580" cy="3158618"/>
          </a:xfrm>
        </p:spPr>
        <p:txBody>
          <a:bodyPr/>
          <a:lstStyle/>
          <a:p>
            <a:pPr marL="11113" indent="0"/>
            <a:r>
              <a:rPr lang="cs-CZ" dirty="0"/>
              <a:t>Nespecifická prevence rizikového chování jsou široce působící opatření, která posilují obecnou odolnost jedinců a komunit a snižují zranitelnost vůči různým typům rizikového chování (návykové látky, šikana, rizikové sexuální chování, sebepoškozování apod.), aniž by cílila na jeden konkrétní problém. </a:t>
            </a:r>
          </a:p>
          <a:p>
            <a:pPr marL="11113" indent="0"/>
            <a:endParaRPr lang="cs-CZ" dirty="0"/>
          </a:p>
          <a:p>
            <a:pPr marL="11113" indent="0"/>
            <a:r>
              <a:rPr lang="cs-CZ" dirty="0"/>
              <a:t>Typicky se jedná o univerzální (pro celou populaci) nebo populačně orientované intervence.</a:t>
            </a:r>
          </a:p>
          <a:p>
            <a:pPr marL="11113" indent="0"/>
            <a:endParaRPr lang="cs-CZ" dirty="0"/>
          </a:p>
          <a:p>
            <a:pPr marL="11113" indent="0"/>
            <a:r>
              <a:rPr lang="cs-CZ" dirty="0"/>
              <a:t>Ale, ….</a:t>
            </a:r>
          </a:p>
          <a:p>
            <a:pPr marL="11113" indent="0"/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DCED6BC-7B66-4EE0-AEED-D37F542008D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cs-CZ" dirty="0"/>
              <a:t>Nespecifická prevence</a:t>
            </a:r>
          </a:p>
        </p:txBody>
      </p:sp>
    </p:spTree>
    <p:extLst>
      <p:ext uri="{BB962C8B-B14F-4D97-AF65-F5344CB8AC3E}">
        <p14:creationId xmlns:p14="http://schemas.microsoft.com/office/powerpoint/2010/main" val="2645769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B4FA3484-2CCD-407F-8952-C1588E5C7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3562" y="2409844"/>
            <a:ext cx="7566206" cy="3243704"/>
          </a:xfrm>
        </p:spPr>
        <p:txBody>
          <a:bodyPr>
            <a:normAutofit/>
          </a:bodyPr>
          <a:lstStyle/>
          <a:p>
            <a:pPr marL="0" indent="0"/>
            <a:r>
              <a:rPr lang="cs-CZ" dirty="0"/>
              <a:t>Návykové látky  / </a:t>
            </a:r>
            <a:r>
              <a:rPr lang="cs-CZ" dirty="0" err="1"/>
              <a:t>RCh</a:t>
            </a:r>
            <a:r>
              <a:rPr lang="cs-CZ" dirty="0"/>
              <a:t> v dopravě / Poruchy příjmu potravy / Alkohol (u NL) / Syndrom CAN / Školní šikanování / Kyberšikana / Homofobie / Extremismus, rasismus, xenofobie a antisemitismus / Vandalismus / Záškoláctví / Krádeže (+ loupeže) – násilí / Tabák (u NL) / Krizové situace spojené s násilím / </a:t>
            </a:r>
            <a:r>
              <a:rPr lang="cs-CZ" dirty="0" err="1"/>
              <a:t>Netolismus</a:t>
            </a:r>
            <a:r>
              <a:rPr lang="cs-CZ" dirty="0"/>
              <a:t> / Sebepoškozování / Nová náboženská hnutí / Rizikové sexuální chování / Příslušnost k subkulturám / Domácí násilí / Hazardní hraní (spojeno s </a:t>
            </a:r>
            <a:r>
              <a:rPr lang="cs-CZ" dirty="0" err="1"/>
              <a:t>netolismem</a:t>
            </a:r>
            <a:r>
              <a:rPr lang="cs-CZ" dirty="0"/>
              <a:t>) / Dodržování pravidel prevence vzniku problémových situací týkajících se žáků s PAS ve školách a školských zařízeních (není součástí semináře) / Psychická krize a duševní onemocnění / Sebevražedné chování / …</a:t>
            </a:r>
          </a:p>
          <a:p>
            <a:pPr marL="0" indent="0"/>
            <a:endParaRPr lang="cs-CZ" dirty="0"/>
          </a:p>
          <a:p>
            <a:pPr marL="0" indent="0"/>
            <a:endParaRPr lang="cs-CZ" dirty="0"/>
          </a:p>
          <a:p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42A1196-7375-4A65-8B75-7B320588A4BF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cs-CZ" dirty="0"/>
              <a:t>Rizikové chování</a:t>
            </a:r>
          </a:p>
        </p:txBody>
      </p:sp>
    </p:spTree>
    <p:extLst>
      <p:ext uri="{BB962C8B-B14F-4D97-AF65-F5344CB8AC3E}">
        <p14:creationId xmlns:p14="http://schemas.microsoft.com/office/powerpoint/2010/main" val="3725538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A00D13E2-BC33-41A4-9A75-0719257F80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938" indent="0"/>
            <a:r>
              <a:rPr lang="cs-CZ" dirty="0">
                <a:solidFill>
                  <a:schemeClr val="tx1"/>
                </a:solidFill>
              </a:rPr>
              <a:t>Obezita? / Zdravý životní styl? / Digitální </a:t>
            </a:r>
            <a:r>
              <a:rPr lang="cs-CZ" dirty="0" err="1">
                <a:solidFill>
                  <a:schemeClr val="tx1"/>
                </a:solidFill>
              </a:rPr>
              <a:t>wellbeing</a:t>
            </a:r>
            <a:r>
              <a:rPr lang="cs-CZ" dirty="0">
                <a:solidFill>
                  <a:schemeClr val="tx1"/>
                </a:solidFill>
              </a:rPr>
              <a:t>? Péče o dutinu ústní? / Péče o vlastní tělo i duši? / Výkon a úspěch?</a:t>
            </a:r>
          </a:p>
          <a:p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36F7F14D-3334-4937-95CB-2B1EC34E66F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cs-CZ" dirty="0"/>
              <a:t>Nerizikové chování</a:t>
            </a:r>
          </a:p>
        </p:txBody>
      </p:sp>
    </p:spTree>
    <p:extLst>
      <p:ext uri="{BB962C8B-B14F-4D97-AF65-F5344CB8AC3E}">
        <p14:creationId xmlns:p14="http://schemas.microsoft.com/office/powerpoint/2010/main" val="599687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B4FA3484-2CCD-407F-8952-C1588E5C7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91381" y="2035277"/>
            <a:ext cx="9065342" cy="3578942"/>
          </a:xfrm>
        </p:spPr>
        <p:txBody>
          <a:bodyPr>
            <a:normAutofit fontScale="92500" lnSpcReduction="10000"/>
          </a:bodyPr>
          <a:lstStyle/>
          <a:p>
            <a:pPr indent="-7938"/>
            <a:r>
              <a:rPr lang="cs-CZ" sz="1900" dirty="0"/>
              <a:t>Návykovou látkou se rozumí:</a:t>
            </a:r>
          </a:p>
          <a:p>
            <a:pPr indent="-7938"/>
            <a:r>
              <a:rPr lang="cs-CZ" sz="1900" dirty="0"/>
              <a:t>alkohol, </a:t>
            </a:r>
          </a:p>
          <a:p>
            <a:pPr indent="-7938"/>
            <a:r>
              <a:rPr lang="cs-CZ" sz="1900" dirty="0"/>
              <a:t>tabák, </a:t>
            </a:r>
          </a:p>
          <a:p>
            <a:pPr indent="-7938"/>
            <a:r>
              <a:rPr lang="cs-CZ" sz="1900" dirty="0"/>
              <a:t>nikotin, </a:t>
            </a:r>
          </a:p>
          <a:p>
            <a:pPr indent="-7938"/>
            <a:r>
              <a:rPr lang="cs-CZ" sz="1900" dirty="0"/>
              <a:t>omamné a psychotropní látky, </a:t>
            </a:r>
          </a:p>
          <a:p>
            <a:pPr indent="-7938"/>
            <a:r>
              <a:rPr lang="cs-CZ" sz="1900" dirty="0" err="1"/>
              <a:t>psychomodulační</a:t>
            </a:r>
            <a:r>
              <a:rPr lang="cs-CZ" sz="1900" dirty="0"/>
              <a:t> látky, </a:t>
            </a:r>
          </a:p>
          <a:p>
            <a:pPr indent="-7938"/>
            <a:r>
              <a:rPr lang="cs-CZ" sz="1900" dirty="0"/>
              <a:t>zařazené psychoaktivní látky </a:t>
            </a:r>
          </a:p>
          <a:p>
            <a:pPr indent="-7938"/>
            <a:r>
              <a:rPr lang="cs-CZ" sz="1900" dirty="0"/>
              <a:t>a jiné látky s psychoaktivními účinky, jejichž užívání </a:t>
            </a:r>
          </a:p>
          <a:p>
            <a:pPr indent="-7938"/>
            <a:r>
              <a:rPr lang="cs-CZ" sz="1900" dirty="0"/>
              <a:t>může vést nebo se podílet na vzniku a rozvoji duševních poruch a poruch chování [§ 2 písm. a) zák. o ochraně zdraví].</a:t>
            </a:r>
          </a:p>
          <a:p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42A1196-7375-4A65-8B75-7B320588A4BF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1322155" y="1057096"/>
            <a:ext cx="6874580" cy="706344"/>
          </a:xfrm>
        </p:spPr>
        <p:txBody>
          <a:bodyPr>
            <a:normAutofit/>
          </a:bodyPr>
          <a:lstStyle/>
          <a:p>
            <a:r>
              <a:rPr lang="cs-CZ" dirty="0"/>
              <a:t>Návyková látka</a:t>
            </a:r>
          </a:p>
        </p:txBody>
      </p:sp>
    </p:spTree>
    <p:extLst>
      <p:ext uri="{BB962C8B-B14F-4D97-AF65-F5344CB8AC3E}">
        <p14:creationId xmlns:p14="http://schemas.microsoft.com/office/powerpoint/2010/main" val="1947862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EEA2F-3FA4-9C5D-4312-AAF726309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7CDA21E0-AA11-45D6-DA63-E7AD41C62C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7938" indent="0"/>
            <a:r>
              <a:rPr lang="cs-CZ" dirty="0">
                <a:solidFill>
                  <a:schemeClr val="tx1"/>
                </a:solidFill>
              </a:rPr>
              <a:t>Energetické nápoje</a:t>
            </a:r>
          </a:p>
          <a:p>
            <a:pPr marL="7938" indent="0"/>
            <a:r>
              <a:rPr lang="cs-CZ" dirty="0">
                <a:solidFill>
                  <a:schemeClr val="tx1"/>
                </a:solidFill>
              </a:rPr>
              <a:t>Energetické sáčky</a:t>
            </a:r>
          </a:p>
          <a:p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217668F-FE30-F854-C6CE-6053FEEB4293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cs-CZ" dirty="0"/>
              <a:t>Nenávykové látky?</a:t>
            </a:r>
          </a:p>
        </p:txBody>
      </p:sp>
    </p:spTree>
    <p:extLst>
      <p:ext uri="{BB962C8B-B14F-4D97-AF65-F5344CB8AC3E}">
        <p14:creationId xmlns:p14="http://schemas.microsoft.com/office/powerpoint/2010/main" val="4108083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376DB-425F-B5E8-DA81-7B26D4697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3A3435D-8C54-9CF0-83CC-B76956E7FF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99C5BBB-470D-257E-7FB4-DF2E766D89D3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9879050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454</Words>
  <Application>Microsoft Macintosh PowerPoint</Application>
  <PresentationFormat>Širokoúhlá obrazovka</PresentationFormat>
  <Paragraphs>40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1.LF.UK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Barbora Zouharová</dc:creator>
  <cp:lastModifiedBy>Jaroslav Šejvl</cp:lastModifiedBy>
  <cp:revision>44</cp:revision>
  <cp:lastPrinted>2022-05-25T07:51:57Z</cp:lastPrinted>
  <dcterms:created xsi:type="dcterms:W3CDTF">2022-04-21T07:06:14Z</dcterms:created>
  <dcterms:modified xsi:type="dcterms:W3CDTF">2025-10-20T06:06:47Z</dcterms:modified>
</cp:coreProperties>
</file>